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slideLayouts/slideLayout2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7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6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entation.xml" ContentType="application/vnd.openxmlformats-officedocument.presentationml.presentation.main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3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14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_rels/presentation.xml.rels" ContentType="application/vnd.openxmlformats-package.relationships+xml"/>
  <Override PartName="/ppt/media/image5.png" ContentType="image/png"/>
  <Override PartName="/ppt/media/image4.png" ContentType="image/png"/>
  <Override PartName="/ppt/media/image3.png" ContentType="image/png"/>
  <Override PartName="/ppt/media/image1.png" ContentType="image/png"/>
  <Override PartName="/ppt/media/image8.png" ContentType="image/png"/>
  <Override PartName="/ppt/media/image9.png" ContentType="image/png"/>
  <Override PartName="/ppt/media/image7.png" ContentType="image/png"/>
  <Override PartName="/ppt/media/image2.png" ContentType="image/png"/>
  <Override PartName="/ppt/media/image6.png" ContentType="image/pn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customXml/item3.xml" ContentType="application/xml"/>
  <Override PartName="/customXml/_rels/item1.xml.rels" ContentType="application/vnd.openxmlformats-package.relationships+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customXml/item2.xml" ContentType="application/xml"/>
  <Override PartName="/customXml/item1.xml" ContentType="application/xml"/>
  <Override PartName="/customXml/itemProps2.xml" ContentType="application/vnd.openxmlformats-officedocument.customXml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6858000" cy="51435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42720" y="1203480"/>
            <a:ext cx="61718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61718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42720" y="205200"/>
            <a:ext cx="61718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3427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5053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342720" y="2761920"/>
            <a:ext cx="61718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61718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42720" y="2761920"/>
            <a:ext cx="61718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3427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5053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429640" y="120348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516560" y="120348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342720" y="276192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2429640" y="276192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16560" y="276192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342720" y="1203480"/>
            <a:ext cx="61718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61718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342720" y="205200"/>
            <a:ext cx="61718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3427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35053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342720" y="2761920"/>
            <a:ext cx="61718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61718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342720" y="2761920"/>
            <a:ext cx="61718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3505320" y="120348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3427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3505320" y="2761920"/>
            <a:ext cx="301176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DejaVu Sans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2429640" y="120348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4516560" y="120348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342720" y="276192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2429640" y="276192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4516560" y="2761920"/>
            <a:ext cx="19872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DejaVu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Line 1"/>
          <p:cNvSpPr/>
          <p:nvPr/>
        </p:nvSpPr>
        <p:spPr>
          <a:xfrm>
            <a:off x="0" y="534600"/>
            <a:ext cx="6858000" cy="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" name="Line 2"/>
          <p:cNvSpPr/>
          <p:nvPr/>
        </p:nvSpPr>
        <p:spPr>
          <a:xfrm>
            <a:off x="0" y="4773240"/>
            <a:ext cx="6858000" cy="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2" name="Logo OTH" descr="OTH_Logo_3zeilig_AM.png"/>
          <p:cNvPicPr/>
          <p:nvPr/>
        </p:nvPicPr>
        <p:blipFill>
          <a:blip r:embed="rId2"/>
          <a:srcRect l="0" t="0" r="0" b="49970"/>
          <a:stretch/>
        </p:blipFill>
        <p:spPr>
          <a:xfrm>
            <a:off x="210600" y="104760"/>
            <a:ext cx="2248200" cy="324720"/>
          </a:xfrm>
          <a:prstGeom prst="rect">
            <a:avLst/>
          </a:prstGeom>
          <a:ln>
            <a:noFill/>
          </a:ln>
        </p:spPr>
      </p:pic>
      <p:sp>
        <p:nvSpPr>
          <p:cNvPr id="3" name="PlaceHolder 3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DejaVu Sans"/>
              </a:rPr>
              <a:t>Clic</a:t>
            </a:r>
            <a:r>
              <a:rPr b="0" lang="en-US" sz="4400" spc="-1" strike="noStrike">
                <a:latin typeface="DejaVu Sans"/>
              </a:rPr>
              <a:t>k to </a:t>
            </a:r>
            <a:r>
              <a:rPr b="0" lang="en-US" sz="4400" spc="-1" strike="noStrike">
                <a:latin typeface="DejaVu Sans"/>
              </a:rPr>
              <a:t>edit </a:t>
            </a:r>
            <a:r>
              <a:rPr b="0" lang="en-US" sz="4400" spc="-1" strike="noStrike">
                <a:latin typeface="DejaVu Sans"/>
              </a:rPr>
              <a:t>the </a:t>
            </a:r>
            <a:r>
              <a:rPr b="0" lang="en-US" sz="4400" spc="-1" strike="noStrike">
                <a:latin typeface="DejaVu Sans"/>
              </a:rPr>
              <a:t>title </a:t>
            </a:r>
            <a:r>
              <a:rPr b="0" lang="en-US" sz="4400" spc="-1" strike="noStrike">
                <a:latin typeface="DejaVu Sans"/>
              </a:rPr>
              <a:t>text </a:t>
            </a:r>
            <a:r>
              <a:rPr b="0" lang="en-US" sz="4400" spc="-1" strike="noStrike">
                <a:latin typeface="DejaVu Sans"/>
              </a:rPr>
              <a:t>form</a:t>
            </a:r>
            <a:r>
              <a:rPr b="0" lang="en-US" sz="4400" spc="-1" strike="noStrike">
                <a:latin typeface="DejaVu Sans"/>
              </a:rPr>
              <a:t>at</a:t>
            </a:r>
            <a:endParaRPr b="0" lang="en-US" sz="4400" spc="-1" strike="noStrike">
              <a:latin typeface="DejaVu Sans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342720" y="1203480"/>
            <a:ext cx="6171840" cy="2982960"/>
          </a:xfrm>
          <a:prstGeom prst="rect">
            <a:avLst/>
          </a:prstGeom>
        </p:spPr>
        <p:txBody>
          <a:bodyPr lIns="0" rIns="0" tIns="0" bIns="0">
            <a:normAutofit fontScale="8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DejaVu Sans"/>
              </a:rPr>
              <a:t>Click to edit the outline text format</a:t>
            </a:r>
            <a:endParaRPr b="0" lang="en-US" sz="3200" spc="-1" strike="noStrike">
              <a:latin typeface="DejaVu San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DejaVu Sans"/>
              </a:rPr>
              <a:t>Second Outline Level</a:t>
            </a:r>
            <a:endParaRPr b="0" lang="en-US" sz="2800" spc="-1" strike="noStrike">
              <a:latin typeface="DejaVu San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DejaVu Sans"/>
              </a:rPr>
              <a:t>Third Outline Level</a:t>
            </a:r>
            <a:endParaRPr b="0" lang="en-US" sz="2400" spc="-1" strike="noStrike">
              <a:latin typeface="DejaVu San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DejaVu Sans"/>
              </a:rPr>
              <a:t>Fourth Outline Level</a:t>
            </a:r>
            <a:endParaRPr b="0" lang="en-US" sz="2000" spc="-1" strike="noStrike">
              <a:latin typeface="DejaVu San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DejaVu Sans"/>
              </a:rPr>
              <a:t>Fifth Outline Level</a:t>
            </a:r>
            <a:endParaRPr b="0" lang="en-US" sz="2000" spc="-1" strike="noStrike">
              <a:latin typeface="DejaVu San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DejaVu Sans"/>
              </a:rPr>
              <a:t>Sixth Outline Level</a:t>
            </a:r>
            <a:endParaRPr b="0" lang="en-US" sz="2000" spc="-1" strike="noStrike">
              <a:latin typeface="DejaVu San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DejaVu Sans"/>
              </a:rPr>
              <a:t>Seventh Outline Level</a:t>
            </a:r>
            <a:endParaRPr b="0" lang="en-US" sz="2000" spc="-1" strike="noStrike">
              <a:latin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Line 1"/>
          <p:cNvSpPr/>
          <p:nvPr/>
        </p:nvSpPr>
        <p:spPr>
          <a:xfrm>
            <a:off x="0" y="534600"/>
            <a:ext cx="6858000" cy="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2" name="Line 2"/>
          <p:cNvSpPr/>
          <p:nvPr/>
        </p:nvSpPr>
        <p:spPr>
          <a:xfrm>
            <a:off x="0" y="4773240"/>
            <a:ext cx="6858000" cy="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43" name="Logo OTH" descr="OTH_Logo_3zeilig_AM.png"/>
          <p:cNvPicPr/>
          <p:nvPr/>
        </p:nvPicPr>
        <p:blipFill>
          <a:blip r:embed="rId2"/>
          <a:srcRect l="0" t="0" r="0" b="49970"/>
          <a:stretch/>
        </p:blipFill>
        <p:spPr>
          <a:xfrm>
            <a:off x="210600" y="104760"/>
            <a:ext cx="2248200" cy="324720"/>
          </a:xfrm>
          <a:prstGeom prst="rect">
            <a:avLst/>
          </a:prstGeom>
          <a:ln>
            <a:noFill/>
          </a:ln>
        </p:spPr>
      </p:pic>
      <p:sp>
        <p:nvSpPr>
          <p:cNvPr id="44" name="PlaceHolder 3"/>
          <p:cNvSpPr>
            <a:spLocks noGrp="1"/>
          </p:cNvSpPr>
          <p:nvPr>
            <p:ph type="title"/>
          </p:nvPr>
        </p:nvSpPr>
        <p:spPr>
          <a:xfrm>
            <a:off x="342720" y="205200"/>
            <a:ext cx="61718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DejaVu Sans"/>
              </a:rPr>
              <a:t>Clic</a:t>
            </a:r>
            <a:r>
              <a:rPr b="0" lang="en-US" sz="4400" spc="-1" strike="noStrike">
                <a:latin typeface="DejaVu Sans"/>
              </a:rPr>
              <a:t>k to </a:t>
            </a:r>
            <a:r>
              <a:rPr b="0" lang="en-US" sz="4400" spc="-1" strike="noStrike">
                <a:latin typeface="DejaVu Sans"/>
              </a:rPr>
              <a:t>edit </a:t>
            </a:r>
            <a:r>
              <a:rPr b="0" lang="en-US" sz="4400" spc="-1" strike="noStrike">
                <a:latin typeface="DejaVu Sans"/>
              </a:rPr>
              <a:t>the </a:t>
            </a:r>
            <a:r>
              <a:rPr b="0" lang="en-US" sz="4400" spc="-1" strike="noStrike">
                <a:latin typeface="DejaVu Sans"/>
              </a:rPr>
              <a:t>title </a:t>
            </a:r>
            <a:r>
              <a:rPr b="0" lang="en-US" sz="4400" spc="-1" strike="noStrike">
                <a:latin typeface="DejaVu Sans"/>
              </a:rPr>
              <a:t>text </a:t>
            </a:r>
            <a:r>
              <a:rPr b="0" lang="en-US" sz="4400" spc="-1" strike="noStrike">
                <a:latin typeface="DejaVu Sans"/>
              </a:rPr>
              <a:t>form</a:t>
            </a:r>
            <a:r>
              <a:rPr b="0" lang="en-US" sz="4400" spc="-1" strike="noStrike">
                <a:latin typeface="DejaVu Sans"/>
              </a:rPr>
              <a:t>at</a:t>
            </a:r>
            <a:endParaRPr b="0" lang="en-US" sz="4400" spc="-1" strike="noStrike">
              <a:latin typeface="DejaVu Sans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342720" y="1203480"/>
            <a:ext cx="6171840" cy="2982960"/>
          </a:xfrm>
          <a:prstGeom prst="rect">
            <a:avLst/>
          </a:prstGeom>
        </p:spPr>
        <p:txBody>
          <a:bodyPr lIns="0" rIns="0" tIns="0" bIns="0">
            <a:normAutofit fontScale="84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DejaVu Sans"/>
              </a:rPr>
              <a:t>Click to edit the outline text format</a:t>
            </a:r>
            <a:endParaRPr b="0" lang="en-US" sz="3200" spc="-1" strike="noStrike">
              <a:latin typeface="DejaVu San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DejaVu Sans"/>
              </a:rPr>
              <a:t>Second Outline Level</a:t>
            </a:r>
            <a:endParaRPr b="0" lang="en-US" sz="2800" spc="-1" strike="noStrike">
              <a:latin typeface="DejaVu San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DejaVu Sans"/>
              </a:rPr>
              <a:t>Third Outline Level</a:t>
            </a:r>
            <a:endParaRPr b="0" lang="en-US" sz="2400" spc="-1" strike="noStrike">
              <a:latin typeface="DejaVu San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DejaVu Sans"/>
              </a:rPr>
              <a:t>Fourth Outline Level</a:t>
            </a:r>
            <a:endParaRPr b="0" lang="en-US" sz="2000" spc="-1" strike="noStrike">
              <a:latin typeface="DejaVu San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DejaVu Sans"/>
              </a:rPr>
              <a:t>Fifth Outline Level</a:t>
            </a:r>
            <a:endParaRPr b="0" lang="en-US" sz="2000" spc="-1" strike="noStrike">
              <a:latin typeface="DejaVu San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DejaVu Sans"/>
              </a:rPr>
              <a:t>Sixth Outline Level</a:t>
            </a:r>
            <a:endParaRPr b="0" lang="en-US" sz="2000" spc="-1" strike="noStrike">
              <a:latin typeface="DejaVu San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DejaVu Sans"/>
              </a:rPr>
              <a:t>Seventh Outline Level</a:t>
            </a:r>
            <a:endParaRPr b="0" lang="en-US" sz="2000" spc="-1" strike="noStrike">
              <a:latin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s://www.cvedetails.com/vulnerability-list/year-2018/opov-1/overflow.html" TargetMode="External"/><Relationship Id="rId2" Type="http://schemas.openxmlformats.org/officeDocument/2006/relationships/hyperlink" Target="https://www.tiobe.com/tiobe-index/" TargetMode="External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cvedetails.com/vulnerability-list/year-2018/opov-1/overflow.html" TargetMode="External"/><Relationship Id="rId2" Type="http://schemas.openxmlformats.org/officeDocument/2006/relationships/hyperlink" Target="https://www.tiobe.com/tiobe-index/" TargetMode="External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514440" y="1138320"/>
            <a:ext cx="5828400" cy="156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6000" bIns="36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2480" spc="-1" strike="noStrike">
                <a:solidFill>
                  <a:srgbClr val="000000"/>
                </a:solidFill>
                <a:latin typeface="Lucida Sans"/>
                <a:ea typeface="DejaVu Sans"/>
              </a:rPr>
              <a:t>Overview Over Attack Vectors and Countermeasures for Buffer Overflows</a:t>
            </a:r>
            <a:endParaRPr b="0" lang="en-US" sz="2480" spc="-1" strike="noStrike">
              <a:latin typeface="DejaVu Sans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1292040" y="3380760"/>
            <a:ext cx="4320000" cy="1155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808080"/>
                </a:solidFill>
                <a:latin typeface="Lucida Sans"/>
              </a:rPr>
              <a:t>Valentin </a:t>
            </a:r>
            <a:r>
              <a:rPr b="0" lang="en-US" sz="1400" spc="-1" strike="noStrike">
                <a:solidFill>
                  <a:srgbClr val="808080"/>
                </a:solidFill>
                <a:latin typeface="Lucida Sans"/>
              </a:rPr>
              <a:t>Brandl</a:t>
            </a:r>
            <a:endParaRPr b="0" lang="en-US" sz="1400" spc="-1" strike="noStrike">
              <a:latin typeface="DejaVu Sans"/>
            </a:endParaRPr>
          </a:p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808080"/>
                </a:solidFill>
                <a:latin typeface="Lucida Sans"/>
              </a:rPr>
              <a:t>Wissenschaftli</a:t>
            </a:r>
            <a:r>
              <a:rPr b="0" lang="en-US" sz="1400" spc="-1" strike="noStrike">
                <a:solidFill>
                  <a:srgbClr val="808080"/>
                </a:solidFill>
                <a:latin typeface="Lucida Sans"/>
              </a:rPr>
              <a:t>ches Seminar</a:t>
            </a:r>
            <a:br/>
            <a:r>
              <a:rPr b="0" lang="en-US" sz="1400" spc="-1" strike="noStrike">
                <a:solidFill>
                  <a:srgbClr val="808080"/>
                </a:solidFill>
                <a:latin typeface="Lucida Sans"/>
              </a:rPr>
              <a:t>Faculty of </a:t>
            </a:r>
            <a:r>
              <a:rPr b="0" lang="en-US" sz="1400" spc="-1" strike="noStrike">
                <a:solidFill>
                  <a:srgbClr val="808080"/>
                </a:solidFill>
                <a:latin typeface="Lucida Sans"/>
              </a:rPr>
              <a:t>Computer </a:t>
            </a:r>
            <a:r>
              <a:rPr b="0" lang="en-US" sz="1400" spc="-1" strike="noStrike">
                <a:solidFill>
                  <a:srgbClr val="808080"/>
                </a:solidFill>
                <a:latin typeface="Lucida Sans"/>
              </a:rPr>
              <a:t>Science and </a:t>
            </a:r>
            <a:r>
              <a:rPr b="0" lang="en-US" sz="1400" spc="-1" strike="noStrike">
                <a:solidFill>
                  <a:srgbClr val="808080"/>
                </a:solidFill>
                <a:latin typeface="Lucida Sans"/>
              </a:rPr>
              <a:t>Mathematics</a:t>
            </a:r>
            <a:br/>
            <a:r>
              <a:rPr b="0" lang="en-US" sz="1400" spc="-1" strike="noStrike">
                <a:solidFill>
                  <a:srgbClr val="808080"/>
                </a:solidFill>
                <a:latin typeface="Lucida Sans"/>
              </a:rPr>
              <a:t>OTH </a:t>
            </a:r>
            <a:r>
              <a:rPr b="0" lang="en-US" sz="1400" spc="-1" strike="noStrike">
                <a:solidFill>
                  <a:srgbClr val="808080"/>
                </a:solidFill>
                <a:latin typeface="Lucida Sans"/>
              </a:rPr>
              <a:t>Regensburg</a:t>
            </a:r>
            <a:endParaRPr b="0" lang="en-US" sz="14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  <a:ea typeface="DejaVu Sans"/>
              </a:rPr>
              <a:t>Topics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86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147600" indent="-146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Motivation</a:t>
            </a:r>
            <a:endParaRPr b="0" lang="en-US" sz="1800" spc="-1" strike="noStrike">
              <a:latin typeface="DejaVu Sans"/>
            </a:endParaRPr>
          </a:p>
          <a:p>
            <a:pPr marL="147600" indent="-146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Technical Overview</a:t>
            </a:r>
            <a:endParaRPr b="0" lang="en-US" sz="1800" spc="-1" strike="noStrike">
              <a:latin typeface="DejaVu Sans"/>
            </a:endParaRPr>
          </a:p>
          <a:p>
            <a:pPr marL="147600" indent="-146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Ways of Exploiting Buffer Overflows</a:t>
            </a:r>
            <a:endParaRPr b="0" lang="en-US" sz="1800" spc="-1" strike="noStrike">
              <a:latin typeface="DejaVu Sans"/>
            </a:endParaRPr>
          </a:p>
          <a:p>
            <a:pPr marL="147600" indent="-146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Analyzed Countermeasures</a:t>
            </a:r>
            <a:endParaRPr b="0" lang="en-US" sz="1800" spc="-1" strike="noStrike">
              <a:latin typeface="DejaVu Sans"/>
            </a:endParaRPr>
          </a:p>
          <a:p>
            <a:pPr marL="147600" indent="-146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Discussion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87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CE097666-ECCA-4534-947C-22892BF8E3FB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  <a:ea typeface="DejaVu Sans"/>
              </a:rPr>
              <a:t>Motivation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90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147600" indent="-146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14% of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CVEs in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2018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were BOF</a:t>
            </a:r>
            <a:endParaRPr b="0" lang="en-US" sz="1800" spc="-1" strike="noStrike">
              <a:latin typeface="DejaVu Sans"/>
            </a:endParaRPr>
          </a:p>
          <a:p>
            <a:pPr marL="147600" indent="-146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Concerns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language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s with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manual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memory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managem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ent (C,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C++,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Fortran)</a:t>
            </a:r>
            <a:endParaRPr b="0" lang="en-US" sz="1800" spc="-1" strike="noStrike">
              <a:latin typeface="DejaVu Sans"/>
            </a:endParaRPr>
          </a:p>
          <a:p>
            <a:pPr marL="147600" indent="-146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Second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most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used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program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ming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language: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C (2019)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91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DFEBC954-63FA-4F01-A988-70AD2D252F5F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  <p:sp>
        <p:nvSpPr>
          <p:cNvPr id="92" name="CustomShape 5"/>
          <p:cNvSpPr/>
          <p:nvPr/>
        </p:nvSpPr>
        <p:spPr>
          <a:xfrm>
            <a:off x="116640" y="4808520"/>
            <a:ext cx="5832360" cy="33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800" spc="-1" strike="noStrike">
                <a:solidFill>
                  <a:srgbClr val="808080"/>
                </a:solidFill>
                <a:latin typeface="Lucida Sans"/>
              </a:rPr>
              <a:t> </a:t>
            </a:r>
            <a:r>
              <a:rPr b="0" lang="en-US" sz="800" spc="-1" strike="noStrike">
                <a:solidFill>
                  <a:srgbClr val="808080"/>
                </a:solidFill>
                <a:latin typeface="Lucida Sans"/>
                <a:hlinkClick r:id="rId1"/>
              </a:rPr>
              <a:t>https://www.cvedetails.com/vulnerability-list/year-2018/opov-1/overflow.html</a:t>
            </a:r>
            <a:r>
              <a:rPr b="0" lang="en-US" sz="800" spc="-1" strike="noStrike">
                <a:solidFill>
                  <a:srgbClr val="808080"/>
                </a:solidFill>
                <a:latin typeface="Lucida Sans"/>
              </a:rPr>
              <a:t>, </a:t>
            </a:r>
            <a:r>
              <a:rPr b="0" lang="en-US" sz="800" spc="-1" strike="noStrike">
                <a:solidFill>
                  <a:srgbClr val="808080"/>
                </a:solidFill>
                <a:latin typeface="Lucida Sans"/>
                <a:hlinkClick r:id="rId2"/>
              </a:rPr>
              <a:t>https://www.tiobe.com/tiobe-index/</a:t>
            </a:r>
            <a:r>
              <a:rPr b="0" lang="en-US" sz="800" spc="-1" strike="noStrike">
                <a:solidFill>
                  <a:srgbClr val="808080"/>
                </a:solidFill>
                <a:latin typeface="Lucida Sans"/>
              </a:rPr>
              <a:t> </a:t>
            </a:r>
            <a:endParaRPr b="0" lang="en-US" sz="8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" descr=""/>
          <p:cNvPicPr/>
          <p:nvPr/>
        </p:nvPicPr>
        <p:blipFill>
          <a:blip r:embed="rId1"/>
          <a:stretch/>
        </p:blipFill>
        <p:spPr>
          <a:xfrm>
            <a:off x="2188440" y="2508840"/>
            <a:ext cx="2437200" cy="2053080"/>
          </a:xfrm>
          <a:prstGeom prst="rect">
            <a:avLst/>
          </a:prstGeom>
          <a:ln>
            <a:noFill/>
          </a:ln>
        </p:spPr>
      </p:pic>
      <p:sp>
        <p:nvSpPr>
          <p:cNvPr id="94" name="CustomShape 1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  <a:ea typeface="DejaVu Sans"/>
              </a:rPr>
              <a:t>Technical Overview</a:t>
            </a:r>
            <a:endParaRPr b="0" lang="en-US" sz="1400" spc="-1" strike="noStrike">
              <a:latin typeface="DejaVu Sans"/>
            </a:endParaRPr>
          </a:p>
        </p:txBody>
      </p:sp>
      <p:pic>
        <p:nvPicPr>
          <p:cNvPr id="95" name="" descr=""/>
          <p:cNvPicPr/>
          <p:nvPr/>
        </p:nvPicPr>
        <p:blipFill>
          <a:blip r:embed="rId2"/>
          <a:stretch/>
        </p:blipFill>
        <p:spPr>
          <a:xfrm>
            <a:off x="-2880" y="3383280"/>
            <a:ext cx="2528640" cy="1233360"/>
          </a:xfrm>
          <a:prstGeom prst="rect">
            <a:avLst/>
          </a:prstGeom>
          <a:ln>
            <a:noFill/>
          </a:ln>
        </p:spPr>
      </p:pic>
      <p:sp>
        <p:nvSpPr>
          <p:cNvPr id="96" name="CustomShape 2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9F586A4D-8E64-41E4-8471-417816E13EA1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  <p:pic>
        <p:nvPicPr>
          <p:cNvPr id="97" name="" descr=""/>
          <p:cNvPicPr/>
          <p:nvPr/>
        </p:nvPicPr>
        <p:blipFill>
          <a:blip r:embed="rId3"/>
          <a:stretch/>
        </p:blipFill>
        <p:spPr>
          <a:xfrm>
            <a:off x="4281840" y="2503440"/>
            <a:ext cx="2594160" cy="2053080"/>
          </a:xfrm>
          <a:prstGeom prst="rect">
            <a:avLst/>
          </a:prstGeom>
          <a:ln>
            <a:noFill/>
          </a:ln>
        </p:spPr>
      </p:pic>
      <p:pic>
        <p:nvPicPr>
          <p:cNvPr id="98" name="" descr=""/>
          <p:cNvPicPr/>
          <p:nvPr/>
        </p:nvPicPr>
        <p:blipFill>
          <a:blip r:embed="rId4"/>
          <a:stretch/>
        </p:blipFill>
        <p:spPr>
          <a:xfrm>
            <a:off x="135720" y="731520"/>
            <a:ext cx="2597760" cy="2010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0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  <a:ea typeface="DejaVu Sans"/>
              </a:rPr>
              <a:t>Technical Overview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01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147600" indent="-146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Attacker overwrites any kind of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function pointer (return address, VMT,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…)</a:t>
            </a:r>
            <a:endParaRPr b="0" lang="en-US" sz="1800" spc="-1" strike="noStrike">
              <a:latin typeface="DejaVu Sans"/>
            </a:endParaRPr>
          </a:p>
          <a:p>
            <a:pPr marL="147600" indent="-146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Attacker places payload in memory or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reuses existing code</a:t>
            </a:r>
            <a:endParaRPr b="0" lang="en-US" sz="1800" spc="-1" strike="noStrike">
              <a:latin typeface="DejaVu Sans"/>
            </a:endParaRPr>
          </a:p>
          <a:p>
            <a:pPr marL="147600" indent="-146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When function pointer is used,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attacker gains code execution</a:t>
            </a:r>
            <a:endParaRPr b="0" lang="en-US" sz="1800" spc="-1" strike="noStrike">
              <a:latin typeface="DejaVu Sans"/>
            </a:endParaRPr>
          </a:p>
          <a:p>
            <a:pPr marL="147600" indent="-146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Wingdings" charset="2"/>
              <a:buChar char="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DoS is also possible by accessing </a:t>
            </a: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invalid memory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02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3CF9AE22-B9B3-4A35-B68B-C9F8923E492E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  <p:sp>
        <p:nvSpPr>
          <p:cNvPr id="103" name="CustomShape 5"/>
          <p:cNvSpPr/>
          <p:nvPr/>
        </p:nvSpPr>
        <p:spPr>
          <a:xfrm>
            <a:off x="116640" y="4808520"/>
            <a:ext cx="5832360" cy="33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800" spc="-1" strike="noStrike">
                <a:solidFill>
                  <a:srgbClr val="808080"/>
                </a:solidFill>
                <a:latin typeface="Lucida Sans"/>
              </a:rPr>
              <a:t> </a:t>
            </a:r>
            <a:r>
              <a:rPr b="0" lang="en-US" sz="800" spc="-1" strike="noStrike">
                <a:solidFill>
                  <a:srgbClr val="808080"/>
                </a:solidFill>
                <a:latin typeface="Lucida Sans"/>
                <a:hlinkClick r:id="rId1"/>
              </a:rPr>
              <a:t>https://www.cvedetails.com/vulnerability-list/year-2018/opov-1/overflow.html</a:t>
            </a:r>
            <a:r>
              <a:rPr b="0" lang="en-US" sz="800" spc="-1" strike="noStrike">
                <a:solidFill>
                  <a:srgbClr val="808080"/>
                </a:solidFill>
                <a:latin typeface="Lucida Sans"/>
              </a:rPr>
              <a:t>, </a:t>
            </a:r>
            <a:r>
              <a:rPr b="0" lang="en-US" sz="800" spc="-1" strike="noStrike">
                <a:solidFill>
                  <a:srgbClr val="808080"/>
                </a:solidFill>
                <a:latin typeface="Lucida Sans"/>
                <a:hlinkClick r:id="rId2"/>
              </a:rPr>
              <a:t>https://www.tiobe.com/tiobe-index/</a:t>
            </a:r>
            <a:r>
              <a:rPr b="0" lang="en-US" sz="800" spc="-1" strike="noStrike">
                <a:solidFill>
                  <a:srgbClr val="808080"/>
                </a:solidFill>
                <a:latin typeface="Lucida Sans"/>
              </a:rPr>
              <a:t> </a:t>
            </a:r>
            <a:endParaRPr b="0" lang="en-US" sz="8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5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  <a:ea typeface="DejaVu Sans"/>
              </a:rPr>
              <a:t>ASLR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06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Randomize location of program in memory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Attacker doesn‘t know where payload is located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Prevents code execution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Information leak allows exploitation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Brute-force of 32 bit addresses possible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Does not prevent DoS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Compile-time mitigation, no code changes needed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07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69FB23C8-5F05-4D22-9DEA-EEEAACA3FA98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" descr=""/>
          <p:cNvPicPr/>
          <p:nvPr/>
        </p:nvPicPr>
        <p:blipFill>
          <a:blip r:embed="rId1"/>
          <a:stretch/>
        </p:blipFill>
        <p:spPr>
          <a:xfrm>
            <a:off x="3749040" y="2782080"/>
            <a:ext cx="2898720" cy="1801440"/>
          </a:xfrm>
          <a:prstGeom prst="rect">
            <a:avLst/>
          </a:prstGeom>
          <a:ln>
            <a:noFill/>
          </a:ln>
        </p:spPr>
      </p:pic>
      <p:sp>
        <p:nvSpPr>
          <p:cNvPr id="109" name="CustomShape 1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  <a:ea typeface="DejaVu Sans"/>
              </a:rPr>
              <a:t>ASLR</a:t>
            </a:r>
            <a:endParaRPr b="0" lang="en-US" sz="1400" spc="-1" strike="noStrike">
              <a:latin typeface="DejaVu Sans"/>
            </a:endParaRPr>
          </a:p>
        </p:txBody>
      </p:sp>
      <p:pic>
        <p:nvPicPr>
          <p:cNvPr id="110" name="" descr=""/>
          <p:cNvPicPr/>
          <p:nvPr/>
        </p:nvPicPr>
        <p:blipFill>
          <a:blip r:embed="rId2"/>
          <a:stretch/>
        </p:blipFill>
        <p:spPr>
          <a:xfrm>
            <a:off x="3749040" y="1163880"/>
            <a:ext cx="2898720" cy="1487160"/>
          </a:xfrm>
          <a:prstGeom prst="rect">
            <a:avLst/>
          </a:prstGeom>
          <a:ln>
            <a:noFill/>
          </a:ln>
        </p:spPr>
      </p:pic>
      <p:sp>
        <p:nvSpPr>
          <p:cNvPr id="111" name="CustomShape 2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0105F73D-4AC9-4ECA-B4A5-DE1C09662649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  <p:pic>
        <p:nvPicPr>
          <p:cNvPr id="112" name="" descr=""/>
          <p:cNvPicPr/>
          <p:nvPr/>
        </p:nvPicPr>
        <p:blipFill>
          <a:blip r:embed="rId3"/>
          <a:stretch/>
        </p:blipFill>
        <p:spPr>
          <a:xfrm>
            <a:off x="91440" y="1828800"/>
            <a:ext cx="3579120" cy="1400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4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  <a:ea typeface="DejaVu Sans"/>
              </a:rPr>
              <a:t>NX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15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Memory can be either writable or executable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Attacker cannot supply shellcode directly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Code reuse still possible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Compile-time mitigation, no code changes needed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16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D1B173C4-1DA7-4CB2-A7A6-6A4B06176E28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  <a:ea typeface="DejaVu Sans"/>
              </a:rPr>
              <a:t>Stack Canary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19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Markers at the end of a stack frame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Invalid marker → Buffer overflow occurred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No code changes required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Only mitigates stack-based BOF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Knowledge of canary allows bypassing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20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52CC7E8C-4281-4996-BD25-FBE85D15A072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  <a:ea typeface="DejaVu Sans"/>
              </a:rPr>
              <a:t>RAD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23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Read-only stack for return addresses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Compared before return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Compiler extension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Only against stack-based BOF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24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147394AD-6E2E-4ED1-BDCA-B2ADC1EAA0C6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6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  <a:ea typeface="DejaVu Sans"/>
              </a:rPr>
              <a:t>Bounds Checking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27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Each indexing operation is checked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100% effective (where applied)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Non-trivial runtime overhead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Used in languages with runtimes (Java, C#, Python, …)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28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7C7B9E99-43B0-499F-9995-7007FB701FAE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0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  <a:ea typeface="DejaVu Sans"/>
              </a:rPr>
              <a:t>Dependent Types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31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Value (size) is associated with a buffer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Only allow indexing with validated values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Language extension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Lot of work to use, but type inference helps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32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5B1A5EB3-EE97-4BF5-8421-E1E97443F9F0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  <a:ea typeface="DejaVu Sans"/>
              </a:rPr>
              <a:t>State of the Art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35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Major OS implement ASLR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Compilers implement PIE, NX, Stack Canaries (discussable defaults)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36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50980E97-1404-4139-A299-BE96C6E17603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  <p:graphicFrame>
        <p:nvGraphicFramePr>
          <p:cNvPr id="137" name="Table 5"/>
          <p:cNvGraphicFramePr/>
          <p:nvPr/>
        </p:nvGraphicFramePr>
        <p:xfrm>
          <a:off x="1066680" y="2799360"/>
          <a:ext cx="4480200" cy="1442880"/>
        </p:xfrm>
        <a:graphic>
          <a:graphicData uri="http://schemas.openxmlformats.org/drawingml/2006/table">
            <a:tbl>
              <a:tblPr/>
              <a:tblGrid>
                <a:gridCol w="1493640"/>
                <a:gridCol w="1493640"/>
                <a:gridCol w="1493280"/>
              </a:tblGrid>
              <a:tr h="35712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latin typeface="DejaVu Sans"/>
                        </a:rPr>
                        <a:t>Mitigation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latin typeface="DejaVu Sans"/>
                        </a:rPr>
                        <a:t>GCC?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latin typeface="DejaVu Sans"/>
                        </a:rPr>
                        <a:t>clang?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35712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latin typeface="DejaVu Sans"/>
                        </a:rPr>
                        <a:t>PIE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latin typeface="DejaVu Sans"/>
                        </a:rPr>
                        <a:t>No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latin typeface="DejaVu Sans"/>
                        </a:rPr>
                        <a:t>No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5712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latin typeface="DejaVu Sans"/>
                        </a:rPr>
                        <a:t>NX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latin typeface="DejaVu Sans"/>
                        </a:rPr>
                        <a:t>Yes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latin typeface="DejaVu Sans"/>
                        </a:rPr>
                        <a:t>Yes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224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latin typeface="DejaVu Sans"/>
                        </a:rPr>
                        <a:t>Stack Canary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latin typeface="DejaVu Sans"/>
                        </a:rPr>
                        <a:t>No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latin typeface="DejaVu Sans"/>
                        </a:rPr>
                        <a:t>No</a:t>
                      </a:r>
                      <a:endParaRPr b="0" lang="en-US" sz="1800" spc="-1" strike="noStrike">
                        <a:latin typeface="DejaVu Sans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  <a:ea typeface="DejaVu Sans"/>
              </a:rPr>
              <a:t>State of the Art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40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Most techniques only prevent exploitation (code execution)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DoS might be just as critical (aviation, autonomous driving, ...)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Only dependent typing and RBC actually prevent BOF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41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688B975E-E329-4F3A-992D-A2180BD5C859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6000" bIns="360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Lucida Sans"/>
                <a:ea typeface="DejaVu Sans"/>
              </a:rPr>
              <a:t>Conclusion</a:t>
            </a:r>
            <a:endParaRPr b="0" lang="en-US" sz="1400" spc="-1" strike="noStrike">
              <a:latin typeface="DejaVu Sans"/>
            </a:endParaRPr>
          </a:p>
        </p:txBody>
      </p:sp>
      <p:sp>
        <p:nvSpPr>
          <p:cNvPr id="144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Use C, C++ and Fortran only if unavoidable and enable compiler mitigations</a:t>
            </a: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Viable alternatives exist (Rust, Go, Java, ...)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45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B599267C-13B6-46C7-971F-FD68B01E0E8D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210960" y="597960"/>
            <a:ext cx="6424920" cy="48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7" name="CustomShape 2"/>
          <p:cNvSpPr/>
          <p:nvPr/>
        </p:nvSpPr>
        <p:spPr>
          <a:xfrm>
            <a:off x="2025000" y="104760"/>
            <a:ext cx="4610520" cy="32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8" name="CustomShape 3"/>
          <p:cNvSpPr/>
          <p:nvPr/>
        </p:nvSpPr>
        <p:spPr>
          <a:xfrm>
            <a:off x="209520" y="1203480"/>
            <a:ext cx="6426000" cy="340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68400" tIns="34200" bIns="34200">
            <a:noAutofit/>
          </a:bodyPr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1800" spc="-1" strike="noStrike">
              <a:latin typeface="DejaVu Sans"/>
            </a:endParaRPr>
          </a:p>
          <a:p>
            <a:pPr marL="432000" indent="-32328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1800" spc="-1" strike="noStrike">
              <a:latin typeface="DejaVu Sans"/>
            </a:endParaRPr>
          </a:p>
          <a:p>
            <a:pPr marL="432000" indent="-323280" algn="ctr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Lucida Sans"/>
                <a:ea typeface="DejaVu Sans"/>
              </a:rPr>
              <a:t>Thank you for listening</a:t>
            </a:r>
            <a:endParaRPr b="0" lang="en-US" sz="1800" spc="-1" strike="noStrike">
              <a:latin typeface="DejaVu Sans"/>
            </a:endParaRPr>
          </a:p>
        </p:txBody>
      </p:sp>
      <p:sp>
        <p:nvSpPr>
          <p:cNvPr id="149" name="CustomShape 4"/>
          <p:cNvSpPr/>
          <p:nvPr/>
        </p:nvSpPr>
        <p:spPr>
          <a:xfrm>
            <a:off x="6042600" y="4767120"/>
            <a:ext cx="5929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ctr">
            <a:noAutofit/>
          </a:bodyPr>
          <a:p>
            <a:pPr algn="r">
              <a:lnSpc>
                <a:spcPct val="100000"/>
              </a:lnSpc>
            </a:pPr>
            <a:r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 </a:t>
            </a:r>
            <a:fld id="{ACD5061F-30FD-4CFE-A42B-568D62521A09}" type="slidenum">
              <a:rPr b="0" lang="en-US" sz="600" spc="-1" strike="noStrike">
                <a:solidFill>
                  <a:srgbClr val="595959"/>
                </a:solidFill>
                <a:latin typeface="Lucida Sans"/>
                <a:ea typeface="DejaVu Sans"/>
              </a:rPr>
              <a:t>&lt;number&gt;</a:t>
            </a:fld>
            <a:endParaRPr b="0" lang="en-US" sz="600" spc="-1" strike="noStrike">
              <a:latin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fed00"/>
      </a:dk2>
      <a:lt2>
        <a:srgbClr val="d5d2c2"/>
      </a:lt2>
      <a:accent1>
        <a:srgbClr val="ef7d00"/>
      </a:accent1>
      <a:accent2>
        <a:srgbClr val="c22e0c"/>
      </a:accent2>
      <a:accent3>
        <a:srgbClr val="831f82"/>
      </a:accent3>
      <a:accent4>
        <a:srgbClr val="164194"/>
      </a:accent4>
      <a:accent5>
        <a:srgbClr val="009bac"/>
      </a:accent5>
      <a:accent6>
        <a:srgbClr val="008c49"/>
      </a:accent6>
      <a:hlink>
        <a:srgbClr val="5f5f5f"/>
      </a:hlink>
      <a:folHlink>
        <a:srgbClr val="5f5f5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fed00"/>
      </a:dk2>
      <a:lt2>
        <a:srgbClr val="d5d2c2"/>
      </a:lt2>
      <a:accent1>
        <a:srgbClr val="ef7d00"/>
      </a:accent1>
      <a:accent2>
        <a:srgbClr val="c22e0c"/>
      </a:accent2>
      <a:accent3>
        <a:srgbClr val="831f82"/>
      </a:accent3>
      <a:accent4>
        <a:srgbClr val="164194"/>
      </a:accent4>
      <a:accent5>
        <a:srgbClr val="009bac"/>
      </a:accent5>
      <a:accent6>
        <a:srgbClr val="008c49"/>
      </a:accent6>
      <a:hlink>
        <a:srgbClr val="5f5f5f"/>
      </a:hlink>
      <a:folHlink>
        <a:srgbClr val="5f5f5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DC6390AE56B35438C65966F635EAD35" ma:contentTypeVersion="0" ma:contentTypeDescription="Ein neues Dokument erstellen." ma:contentTypeScope="" ma:versionID="4f3286d4674dd6d9e62b4ad622de0e4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4f5dc90cf06628c3b90945c8266c24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4ADDD2-5B29-4A1F-90E1-3FD9AC1E4F1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5240994-86D6-4C55-8272-3C86349FB6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D22786F-CBCD-4FD4-A284-6C8FA96D8F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OTH_PPT_16x9</Template>
  <TotalTime>65</TotalTime>
  <Application>LibreOffice/6.3.4.2.0$Linux_X86_64 LibreOffice_project/30$Build-2</Application>
  <Words>2</Words>
  <Paragraphs>1</Paragraphs>
  <Company>pepig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2016-03-30T09:52:44Z</dcterms:created>
  <dc:creator>pepig Gabriele Thanner</dc:creator>
  <dc:description/>
  <dc:language>en-US</dc:language>
  <cp:lastModifiedBy/>
  <dcterms:modified xsi:type="dcterms:W3CDTF">2019-12-25T17:59:26Z</dcterms:modified>
  <cp:revision>67</cp:revision>
  <dc:subject/>
  <dc:title>dsfa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pepig</vt:lpwstr>
  </property>
  <property fmtid="{D5CDD505-2E9C-101B-9397-08002B2CF9AE}" pid="4" name="ContentTypeId">
    <vt:lpwstr>0x0101003DC6390AE56B35438C65966F635EAD35</vt:lpwstr>
  </property>
  <property fmtid="{D5CDD505-2E9C-101B-9397-08002B2CF9AE}" pid="5" name="HiddenSlides">
    <vt:i4>0</vt:i4>
  </property>
  <property fmtid="{D5CDD505-2E9C-101B-9397-08002B2CF9AE}" pid="6" name="HyperlinksChanged">
    <vt:bool>0</vt:bool>
  </property>
  <property fmtid="{D5CDD505-2E9C-101B-9397-08002B2CF9AE}" pid="7" name="LinksUpToDate">
    <vt:bool>0</vt:bool>
  </property>
  <property fmtid="{D5CDD505-2E9C-101B-9397-08002B2CF9AE}" pid="8" name="MMClips">
    <vt:i4>0</vt:i4>
  </property>
  <property fmtid="{D5CDD505-2E9C-101B-9397-08002B2CF9AE}" pid="9" name="Notes">
    <vt:i4>0</vt:i4>
  </property>
  <property fmtid="{D5CDD505-2E9C-101B-9397-08002B2CF9AE}" pid="10" name="PresentationFormat">
    <vt:lpwstr>Benutzerdefiniert</vt:lpwstr>
  </property>
  <property fmtid="{D5CDD505-2E9C-101B-9397-08002B2CF9AE}" pid="11" name="ScaleCrop">
    <vt:bool>0</vt:bool>
  </property>
  <property fmtid="{D5CDD505-2E9C-101B-9397-08002B2CF9AE}" pid="12" name="ShareDoc">
    <vt:bool>0</vt:bool>
  </property>
  <property fmtid="{D5CDD505-2E9C-101B-9397-08002B2CF9AE}" pid="13" name="Slides">
    <vt:i4>2</vt:i4>
  </property>
</Properties>
</file>